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10" r:id="rId5"/>
    <p:sldId id="305" r:id="rId6"/>
    <p:sldId id="274" r:id="rId7"/>
    <p:sldId id="276" r:id="rId8"/>
    <p:sldId id="306" r:id="rId9"/>
    <p:sldId id="309" r:id="rId10"/>
    <p:sldId id="312" r:id="rId11"/>
    <p:sldId id="300" r:id="rId12"/>
    <p:sldId id="313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26"/>
  </p:normalViewPr>
  <p:slideViewPr>
    <p:cSldViewPr snapToGrid="0">
      <p:cViewPr varScale="1">
        <p:scale>
          <a:sx n="77" d="100"/>
          <a:sy n="77" d="100"/>
        </p:scale>
        <p:origin x="8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8/8/2024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8/8/2024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987AE2-5803-BA29-C76B-C9FA864D3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B8540B3-3734-5A53-D7E0-D89871A37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6B22B6-D5E7-7C52-B588-374568C8D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DBC7A5-FE31-E809-7729-4AFA9CFD0DEB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+mn-lt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Freeform 12">
            <a:extLst>
              <a:ext uri="{FF2B5EF4-FFF2-40B4-BE49-F238E27FC236}">
                <a16:creationId xmlns:a16="http://schemas.microsoft.com/office/drawing/2014/main" id="{82C1C4E7-A67E-5E90-3669-D2982C30E4FC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21A89689-0612-8B49-DF4A-1864B8558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2FE54DA2-6D33-7833-E646-95347EF8B9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79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AF214F5-1EBC-DA96-F275-05A0133562D0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D6A538-39F8-D45E-F4C1-38779C640BB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Picture 14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406" r="17667" b="23487"/>
          <a:stretch/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100000"/>
              </a:lnSpc>
              <a:defRPr sz="3200" b="0" i="0" spc="600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D9CFE2-F1DE-34DA-A154-9AE903E5B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1D5B031-92C7-C093-2551-D07457044EAC}"/>
              </a:ext>
            </a:extLst>
          </p:cNvPr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Picture Placeholder 14" descr="White modern architecture">
              <a:extLst>
                <a:ext uri="{FF2B5EF4-FFF2-40B4-BE49-F238E27FC236}">
                  <a16:creationId xmlns:a16="http://schemas.microsoft.com/office/drawing/2014/main" id="{21A49D77-8AEF-828A-03A8-2845B710D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Picture Placeholder 14" descr="White modern architecture">
              <a:extLst>
                <a:ext uri="{FF2B5EF4-FFF2-40B4-BE49-F238E27FC236}">
                  <a16:creationId xmlns:a16="http://schemas.microsoft.com/office/drawing/2014/main" id="{206EA98F-16E6-C607-6268-D08FD83B70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7E6947B8-AA10-E633-EF28-E1A80069E8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anchor="ctr">
            <a:noAutofit/>
          </a:bodyPr>
          <a:lstStyle>
            <a:lvl1pPr algn="ctr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773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075B629-22B4-B399-5D07-4652BF6821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1B16EE8-89D3-7E4F-90BE-68EAAD85CBB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+mn-lt"/>
              </a:defRPr>
            </a:lvl2pPr>
            <a:lvl3pPr marL="283464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2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64" r:id="rId4"/>
    <p:sldLayoutId id="2147483659" r:id="rId5"/>
    <p:sldLayoutId id="2147483654" r:id="rId6"/>
    <p:sldLayoutId id="2147483667" r:id="rId7"/>
    <p:sldLayoutId id="2147483665" r:id="rId8"/>
    <p:sldLayoutId id="2147483669" r:id="rId9"/>
    <p:sldLayoutId id="2147483670" r:id="rId10"/>
    <p:sldLayoutId id="2147483652" r:id="rId11"/>
    <p:sldLayoutId id="2147483656" r:id="rId12"/>
    <p:sldLayoutId id="2147483663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microsoft.com/office/2007/relationships/hdphoto" Target="../media/hdphoto6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links/10HX_ZA8ik?ctid=c6c121e4-7517-44d9-bbb4-0368ee656a68&amp;pbi_source=linkShare&amp;bookmarkGuid=30473b48-0505-444d-8271-924e50393cfb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app.powerbi.com/links/10HX_ZA8ik?ctid=c6c121e4-7517-44d9-bbb4-0368ee656a68&amp;pbi_source=linkShare&amp;bookmarkGuid=30473b48-0505-444d-8271-924e50393cfb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C5300-AC43-F396-6E83-73A31578C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67" y="805070"/>
            <a:ext cx="6757416" cy="4021464"/>
          </a:xfrm>
        </p:spPr>
        <p:txBody>
          <a:bodyPr/>
          <a:lstStyle/>
          <a:p>
            <a:r>
              <a:rPr lang="en-US" dirty="0"/>
              <a:t>Analyzing Amazon Sales data</a:t>
            </a:r>
          </a:p>
        </p:txBody>
      </p:sp>
    </p:spTree>
    <p:extLst>
      <p:ext uri="{BB962C8B-B14F-4D97-AF65-F5344CB8AC3E}">
        <p14:creationId xmlns:p14="http://schemas.microsoft.com/office/powerpoint/2010/main" val="3867488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7196" y="2188196"/>
            <a:ext cx="5985159" cy="159450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D4F54-DA82-4616-5B86-91637316C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660" y="640080"/>
            <a:ext cx="5168761" cy="2157984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5" name="Picture Placeholder 4" descr="Close-up of skyscrapers">
            <a:extLst>
              <a:ext uri="{FF2B5EF4-FFF2-40B4-BE49-F238E27FC236}">
                <a16:creationId xmlns:a16="http://schemas.microsoft.com/office/drawing/2014/main" id="{CBD79D95-B489-7C39-8BA1-EDA2F8F12E1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43" b="43"/>
          <a:stretch/>
        </p:blipFill>
        <p:spPr>
          <a:xfrm>
            <a:off x="1395412" y="653461"/>
            <a:ext cx="4597556" cy="55499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44FF4F-87AF-081C-2A21-97173EE4A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221" y="3127248"/>
            <a:ext cx="4834517" cy="3108960"/>
          </a:xfrm>
        </p:spPr>
        <p:txBody>
          <a:bodyPr/>
          <a:lstStyle/>
          <a:p>
            <a:r>
              <a:rPr lang="en-US" dirty="0"/>
              <a:t>Introduction </a:t>
            </a:r>
          </a:p>
          <a:p>
            <a:r>
              <a:rPr lang="en-US" dirty="0"/>
              <a:t>Dataset Description</a:t>
            </a:r>
          </a:p>
          <a:p>
            <a:r>
              <a:rPr lang="en-US" dirty="0"/>
              <a:t>Visualizations</a:t>
            </a:r>
          </a:p>
          <a:p>
            <a:r>
              <a:rPr lang="en-US" dirty="0"/>
              <a:t>Key Insights</a:t>
            </a:r>
          </a:p>
          <a:p>
            <a:r>
              <a:rPr lang="en-US" dirty="0"/>
              <a:t>Recommendations</a:t>
            </a:r>
          </a:p>
          <a:p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6B33E9-5728-FA5C-0AC2-27407C4E7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1720" y="638594"/>
            <a:ext cx="2743200" cy="1336433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FDBA0D-C717-B16D-F1F6-BA5D8E090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3" y="3130095"/>
            <a:ext cx="228928" cy="2252610"/>
          </a:xfrm>
          <a:prstGeom prst="rect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7D090D43-FD3C-82CE-3706-B447C067FB1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816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3" y="884903"/>
            <a:ext cx="4835662" cy="630167"/>
          </a:xfrm>
        </p:spPr>
        <p:txBody>
          <a:bodyPr anchor="b"/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9368" y="1809136"/>
            <a:ext cx="7443019" cy="4163961"/>
          </a:xfrm>
        </p:spPr>
        <p:txBody>
          <a:bodyPr anchor="b"/>
          <a:lstStyle/>
          <a:p>
            <a:r>
              <a:rPr lang="en-US" sz="2000" b="1" dirty="0"/>
              <a:t>Objective:</a:t>
            </a:r>
            <a:r>
              <a:rPr lang="en-US" sz="2000" dirty="0"/>
              <a:t> Analyze Amazon sales data to uncover key trends and metrics.</a:t>
            </a:r>
          </a:p>
          <a:p>
            <a:r>
              <a:rPr lang="en-US" sz="2000" b="1" dirty="0"/>
              <a:t>Focus:</a:t>
            </a:r>
            <a:r>
              <a:rPr lang="en-US" sz="2000" dirty="0"/>
              <a:t> Sales trends (monthly, yearly, yearly-monthly) and key performance indicators.</a:t>
            </a:r>
          </a:p>
          <a:p>
            <a:r>
              <a:rPr lang="en-US" sz="2000" b="1" dirty="0"/>
              <a:t>Tools Used:</a:t>
            </a:r>
            <a:r>
              <a:rPr lang="en-US" sz="2000" dirty="0"/>
              <a:t> Power BI for data visualization.</a:t>
            </a:r>
          </a:p>
          <a:p>
            <a:r>
              <a:rPr lang="en-US" sz="2000" b="1" dirty="0"/>
              <a:t>Goals:</a:t>
            </a:r>
            <a:endParaRPr lang="en-US" sz="2000" dirty="0"/>
          </a:p>
          <a:p>
            <a:r>
              <a:rPr lang="en-US" sz="2000" dirty="0"/>
              <a:t>	Identify sales trends over time.</a:t>
            </a:r>
          </a:p>
          <a:p>
            <a:r>
              <a:rPr lang="en-US" sz="2000" dirty="0"/>
              <a:t>	Discover relationships between various attributes.</a:t>
            </a:r>
          </a:p>
          <a:p>
            <a:r>
              <a:rPr lang="en-US" sz="2000" dirty="0"/>
              <a:t>	Provide actionable insights for sales strategies. </a:t>
            </a:r>
          </a:p>
        </p:txBody>
      </p:sp>
      <p:pic>
        <p:nvPicPr>
          <p:cNvPr id="14" name="Picture Placeholder 14" descr="White modern architecture">
            <a:extLst>
              <a:ext uri="{FF2B5EF4-FFF2-40B4-BE49-F238E27FC236}">
                <a16:creationId xmlns:a16="http://schemas.microsoft.com/office/drawing/2014/main" id="{F96F20C9-F169-573A-32C0-8FA15642A6D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541" r="2541"/>
          <a:stretch/>
        </p:blipFill>
        <p:spPr>
          <a:xfrm>
            <a:off x="9438968" y="724442"/>
            <a:ext cx="2368984" cy="5248656"/>
          </a:xfrm>
        </p:spPr>
      </p:pic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 txBox="1">
            <a:spLocks/>
          </p:cNvSpPr>
          <p:nvPr/>
        </p:nvSpPr>
        <p:spPr>
          <a:xfrm>
            <a:off x="8652387" y="2949972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 txBox="1">
            <a:spLocks/>
          </p:cNvSpPr>
          <p:nvPr/>
        </p:nvSpPr>
        <p:spPr>
          <a:xfrm>
            <a:off x="10972800" y="1515070"/>
            <a:ext cx="371815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CB2D080-C33E-7ABA-4BFC-D6F8F922FF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8CA0173-29FD-AFA2-C4D4-F4CAD9BFA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4641573" y="646043"/>
            <a:ext cx="5913780" cy="904461"/>
          </a:xfrm>
        </p:spPr>
        <p:txBody>
          <a:bodyPr/>
          <a:lstStyle/>
          <a:p>
            <a:r>
              <a:rPr lang="en-US" dirty="0"/>
              <a:t>Dataset Description</a:t>
            </a:r>
          </a:p>
        </p:txBody>
      </p:sp>
      <p:sp useBgFill="1">
        <p:nvSpPr>
          <p:cNvPr id="3" name="Text Placeholder 6">
            <a:extLst>
              <a:ext uri="{FF2B5EF4-FFF2-40B4-BE49-F238E27FC236}">
                <a16:creationId xmlns:a16="http://schemas.microsoft.com/office/drawing/2014/main" id="{E52A42E6-D462-3D3E-D284-2BBF749C74A8}"/>
              </a:ext>
            </a:extLst>
          </p:cNvPr>
          <p:cNvSpPr txBox="1">
            <a:spLocks/>
          </p:cNvSpPr>
          <p:nvPr/>
        </p:nvSpPr>
        <p:spPr>
          <a:xfrm flipH="1">
            <a:off x="5078896" y="2126974"/>
            <a:ext cx="6192075" cy="39557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Source</a:t>
            </a:r>
            <a:r>
              <a:rPr lang="en-US" sz="2000" dirty="0"/>
              <a:t>: Amazon sales data.</a:t>
            </a:r>
          </a:p>
          <a:p>
            <a:r>
              <a:rPr lang="en-US" sz="2000" b="1" dirty="0"/>
              <a:t>Number of Records</a:t>
            </a:r>
            <a:r>
              <a:rPr lang="en-US" sz="2000" dirty="0"/>
              <a:t>: 100</a:t>
            </a:r>
          </a:p>
          <a:p>
            <a:r>
              <a:rPr lang="en-US" sz="2000" b="1" dirty="0"/>
              <a:t>Attributes</a:t>
            </a:r>
            <a:r>
              <a:rPr lang="en-US" sz="2000" dirty="0"/>
              <a:t>: Includes order date, country, item type, sales channel, units sold, revenue, and profit.</a:t>
            </a:r>
          </a:p>
          <a:p>
            <a:r>
              <a:rPr lang="en-US" sz="2000" b="1" dirty="0"/>
              <a:t>Scope</a:t>
            </a:r>
            <a:r>
              <a:rPr lang="en-US" sz="2000" dirty="0"/>
              <a:t>: Provides detailed insights into sales performance across different regions, products, and time periods.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F0D517-0BEA-849B-6305-A3A6A5B68719}"/>
              </a:ext>
            </a:extLst>
          </p:cNvPr>
          <p:cNvSpPr/>
          <p:nvPr/>
        </p:nvSpPr>
        <p:spPr>
          <a:xfrm>
            <a:off x="3639359" y="3319669"/>
            <a:ext cx="914400" cy="12821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E707DE0-CAE7-4C61-29F4-33FF25A9C4B1}"/>
              </a:ext>
            </a:extLst>
          </p:cNvPr>
          <p:cNvSpPr/>
          <p:nvPr/>
        </p:nvSpPr>
        <p:spPr>
          <a:xfrm>
            <a:off x="4015409" y="0"/>
            <a:ext cx="538350" cy="24350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4759150-6CBE-8CBB-ED07-E45E7AA742B8}"/>
              </a:ext>
            </a:extLst>
          </p:cNvPr>
          <p:cNvSpPr/>
          <p:nvPr/>
        </p:nvSpPr>
        <p:spPr>
          <a:xfrm>
            <a:off x="4284585" y="3263348"/>
            <a:ext cx="794312" cy="13384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Placeholder 13" descr="Close up of abstract image">
            <a:extLst>
              <a:ext uri="{FF2B5EF4-FFF2-40B4-BE49-F238E27FC236}">
                <a16:creationId xmlns:a16="http://schemas.microsoft.com/office/drawing/2014/main" id="{8BDE8E64-75BB-4193-9131-6438701DEE0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5" r="85"/>
          <a:stretch/>
        </p:blipFill>
        <p:spPr>
          <a:xfrm>
            <a:off x="486199" y="1008821"/>
            <a:ext cx="3798385" cy="5247861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24219-C450-9795-3D37-675668F59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8932" y="0"/>
            <a:ext cx="6894136" cy="6894136"/>
          </a:xfrm>
        </p:spPr>
        <p:txBody>
          <a:bodyPr/>
          <a:lstStyle/>
          <a:p>
            <a:r>
              <a:rPr lang="en-US" sz="3600" dirty="0"/>
              <a:t>Visualizations</a:t>
            </a:r>
          </a:p>
        </p:txBody>
      </p:sp>
    </p:spTree>
    <p:extLst>
      <p:ext uri="{BB962C8B-B14F-4D97-AF65-F5344CB8AC3E}">
        <p14:creationId xmlns:p14="http://schemas.microsoft.com/office/powerpoint/2010/main" val="1753578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1BA8B96-A97F-34F3-6F87-24039CBE0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870" y="258417"/>
            <a:ext cx="6927573" cy="556592"/>
          </a:xfrm>
        </p:spPr>
        <p:txBody>
          <a:bodyPr/>
          <a:lstStyle/>
          <a:p>
            <a:r>
              <a:rPr lang="en-US" dirty="0"/>
              <a:t>Overview Dashboard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F1F300-07D0-6B39-2D9D-ACA25BCE9EC4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5A16232-26A5-5976-4EB0-BDA2944D3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5698432" y="2753292"/>
            <a:ext cx="795136" cy="698848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5145541-814C-21F3-DC76-680E66FB1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599" y="1087198"/>
            <a:ext cx="8134802" cy="4549866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13" name="TextBox 12">
            <a:hlinkClick r:id="rId3"/>
            <a:extLst>
              <a:ext uri="{FF2B5EF4-FFF2-40B4-BE49-F238E27FC236}">
                <a16:creationId xmlns:a16="http://schemas.microsoft.com/office/drawing/2014/main" id="{FF600B72-93EB-6FDC-D32F-6054F1239189}"/>
              </a:ext>
            </a:extLst>
          </p:cNvPr>
          <p:cNvSpPr txBox="1"/>
          <p:nvPr/>
        </p:nvSpPr>
        <p:spPr>
          <a:xfrm>
            <a:off x="4957979" y="6062869"/>
            <a:ext cx="3269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Berlin Sans FB Demi" panose="020E0802020502020306" pitchFamily="34" charset="0"/>
                <a:hlinkClick r:id="rId3"/>
              </a:rPr>
              <a:t>Amazon Sales Data | Power BI</a:t>
            </a:r>
            <a:endParaRPr lang="en-US" b="1" dirty="0">
              <a:latin typeface="Berlin Sans FB Demi" panose="020E0802020502020306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86A553-E9E2-515A-FD6C-9920988DCE44}"/>
              </a:ext>
            </a:extLst>
          </p:cNvPr>
          <p:cNvSpPr txBox="1"/>
          <p:nvPr/>
        </p:nvSpPr>
        <p:spPr>
          <a:xfrm>
            <a:off x="4273835" y="6062869"/>
            <a:ext cx="1003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Berlin Sans FB Demi" panose="020E0802020502020306" pitchFamily="34" charset="0"/>
              </a:rPr>
              <a:t>Link -</a:t>
            </a:r>
          </a:p>
        </p:txBody>
      </p:sp>
    </p:spTree>
    <p:extLst>
      <p:ext uri="{BB962C8B-B14F-4D97-AF65-F5344CB8AC3E}">
        <p14:creationId xmlns:p14="http://schemas.microsoft.com/office/powerpoint/2010/main" val="121697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1BA8B96-A97F-34F3-6F87-24039CBE0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871" y="258417"/>
            <a:ext cx="5138536" cy="556592"/>
          </a:xfrm>
        </p:spPr>
        <p:txBody>
          <a:bodyPr/>
          <a:lstStyle/>
          <a:p>
            <a:r>
              <a:rPr lang="en-US" sz="3200" dirty="0"/>
              <a:t>Visualizations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F1F300-07D0-6B39-2D9D-ACA25BCE9EC4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5A16232-26A5-5976-4EB0-BDA2944D3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5698432" y="2753292"/>
            <a:ext cx="795136" cy="698848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3" name="TextBox 12">
            <a:hlinkClick r:id="rId2"/>
            <a:extLst>
              <a:ext uri="{FF2B5EF4-FFF2-40B4-BE49-F238E27FC236}">
                <a16:creationId xmlns:a16="http://schemas.microsoft.com/office/drawing/2014/main" id="{FF600B72-93EB-6FDC-D32F-6054F1239189}"/>
              </a:ext>
            </a:extLst>
          </p:cNvPr>
          <p:cNvSpPr txBox="1"/>
          <p:nvPr/>
        </p:nvSpPr>
        <p:spPr>
          <a:xfrm>
            <a:off x="4957978" y="6062869"/>
            <a:ext cx="3269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Berlin Sans FB Demi" panose="020E0802020502020306" pitchFamily="34" charset="0"/>
                <a:hlinkClick r:id="rId2"/>
              </a:rPr>
              <a:t>Amazon Sales Data | Power BI</a:t>
            </a:r>
            <a:endParaRPr lang="en-US" b="1" dirty="0">
              <a:latin typeface="Berlin Sans FB Demi" panose="020E0802020502020306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3FB244-1DA6-908E-8D3C-7CFB62C1B2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541" y="1295248"/>
            <a:ext cx="5778694" cy="4341816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8ADF49-2DB9-C7CD-40AA-B4605639F2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767" y="1295248"/>
            <a:ext cx="5778694" cy="4341816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3BAF28C-C5A5-53F3-35B4-26788937043F}"/>
              </a:ext>
            </a:extLst>
          </p:cNvPr>
          <p:cNvSpPr txBox="1"/>
          <p:nvPr/>
        </p:nvSpPr>
        <p:spPr>
          <a:xfrm>
            <a:off x="4273835" y="6062869"/>
            <a:ext cx="1003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Berlin Sans FB Demi" panose="020E0802020502020306" pitchFamily="34" charset="0"/>
              </a:rPr>
              <a:t>Link -</a:t>
            </a:r>
          </a:p>
        </p:txBody>
      </p:sp>
    </p:spTree>
    <p:extLst>
      <p:ext uri="{BB962C8B-B14F-4D97-AF65-F5344CB8AC3E}">
        <p14:creationId xmlns:p14="http://schemas.microsoft.com/office/powerpoint/2010/main" val="2176939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/>
          <a:lstStyle/>
          <a:p>
            <a:r>
              <a:rPr lang="en-US" b="1" dirty="0"/>
              <a:t>Key Insights: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0003034-4367-3A30-B08B-22F07E87A6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7551B2-3E9E-92CB-3E2C-A4F109C0D82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Revenue &amp; Profit:</a:t>
            </a:r>
            <a:r>
              <a:rPr lang="en-US" sz="2000" dirty="0"/>
              <a:t> Strong revenue at $137.35M with a total profit of $44.17M.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Top Markets:</a:t>
            </a:r>
            <a:r>
              <a:rPr lang="en-US" sz="2000" dirty="0"/>
              <a:t> Honduras, Myanmar, and Djibouti are top revenue-generating countries.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Sales Channels:</a:t>
            </a:r>
            <a:r>
              <a:rPr lang="en-US" sz="2000" dirty="0"/>
              <a:t> Offline sales lead (58%), but online is significant (42%).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Product Focus:</a:t>
            </a:r>
            <a:r>
              <a:rPr lang="en-US" sz="2000" dirty="0"/>
              <a:t> Cosmetics dominate sales, followed by Office Supplies and Household items.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Revenue Decline:</a:t>
            </a:r>
            <a:r>
              <a:rPr lang="en-US" sz="2000" dirty="0"/>
              <a:t> Significant drop in revenue post-2012; needs attention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6339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/>
          <a:lstStyle/>
          <a:p>
            <a:r>
              <a:rPr lang="en-US" dirty="0"/>
              <a:t>Recommendations: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0003034-4367-3A30-B08B-22F07E87A6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FAC2859-FC7A-194B-6ED1-C2D8A1F797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13791" y="1550504"/>
            <a:ext cx="9780104" cy="4629634"/>
          </a:xfrm>
        </p:spPr>
        <p:txBody>
          <a:bodyPr/>
          <a:lstStyle/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Boost Online Sales: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Invest in digital marketing to grow online revenue.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Target Top Countries: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Focus efforts on high-revenue countries like Honduras and Myanmar.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Address Revenue Dip: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Investigate and address factors causing the post-2012 revenue drop.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Leverage Seasonality: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Align promotions with peak sales months.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Optimize Product Mix: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Continue investing in top-selling categories like Cosmetics. 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0559220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56051434_win32_KB_V2" id="{58ACA827-3819-46BF-9F1B-29C93E1280DF}" vid="{26F0C15B-5100-493D-AFA2-F4BC413732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6D4D42E-C7BD-4080-9A83-56BA58F91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CD1C4F3-182B-4FFD-86F3-85933C0520B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A0E3FE2-6B9B-4C9A-84D9-AD118750DE6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280</TotalTime>
  <Words>311</Words>
  <Application>Microsoft Office PowerPoint</Application>
  <PresentationFormat>Widescreen</PresentationFormat>
  <Paragraphs>50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Arial Black</vt:lpstr>
      <vt:lpstr>Avenir Next LT Pro</vt:lpstr>
      <vt:lpstr>Avenir Next LT Pro Light</vt:lpstr>
      <vt:lpstr>Berlin Sans FB Demi</vt:lpstr>
      <vt:lpstr>Calibri</vt:lpstr>
      <vt:lpstr>Wingdings</vt:lpstr>
      <vt:lpstr>Custom</vt:lpstr>
      <vt:lpstr>Analyzing Amazon Sales data</vt:lpstr>
      <vt:lpstr>AGENDA</vt:lpstr>
      <vt:lpstr>Introduction</vt:lpstr>
      <vt:lpstr>Dataset Description</vt:lpstr>
      <vt:lpstr>Visualizations</vt:lpstr>
      <vt:lpstr>Overview Dashboard</vt:lpstr>
      <vt:lpstr>Visualizations</vt:lpstr>
      <vt:lpstr>Key Insights:</vt:lpstr>
      <vt:lpstr>Recommendations: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Ravi !</dc:creator>
  <cp:lastModifiedBy>Ravi !</cp:lastModifiedBy>
  <cp:revision>1</cp:revision>
  <dcterms:created xsi:type="dcterms:W3CDTF">2024-08-08T05:17:32Z</dcterms:created>
  <dcterms:modified xsi:type="dcterms:W3CDTF">2024-08-08T09:58:31Z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